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82" r:id="rId5"/>
    <p:sldId id="260" r:id="rId6"/>
    <p:sldId id="261" r:id="rId7"/>
    <p:sldId id="311" r:id="rId8"/>
    <p:sldId id="293" r:id="rId9"/>
    <p:sldId id="283" r:id="rId10"/>
    <p:sldId id="322" r:id="rId11"/>
    <p:sldId id="323" r:id="rId12"/>
    <p:sldId id="324" r:id="rId13"/>
    <p:sldId id="321" r:id="rId1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 Mono" panose="020B0604020202020204" charset="0"/>
      <p:regular r:id="rId20"/>
      <p:bold r:id="rId21"/>
      <p:italic r:id="rId22"/>
      <p:boldItalic r:id="rId23"/>
    </p:embeddedFont>
    <p:embeddedFont>
      <p:font typeface="Roboto Condensed" panose="020B0604020202020204" charset="0"/>
      <p:regular r:id="rId24"/>
      <p:bold r:id="rId25"/>
      <p:italic r:id="rId26"/>
      <p:boldItalic r:id="rId27"/>
    </p:embeddedFont>
    <p:embeddedFont>
      <p:font typeface="Franklin Gothic" panose="020B0604020202020204" charset="0"/>
      <p:regular r:id="rId28"/>
      <p:bold r:id="rId29"/>
      <p:italic r:id="rId30"/>
      <p:boldItalic r:id="rId31"/>
    </p:embeddedFont>
    <p:embeddedFont>
      <p:font typeface="Bebas Neue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53" roundtripDataSignature="AMtx7miD6Gc37gEtQqA/QDqQ+zS5XHdN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E8EF71-A0D9-46DE-9518-66A10D2B5305}">
  <a:tblStyle styleId="{27E8EF71-A0D9-46DE-9518-66A10D2B5305}" styleName="Table_0">
    <a:wholeTbl>
      <a:tcTxStyle b="off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8"/>
          </a:solidFill>
        </a:fill>
      </a:tcStyle>
    </a:wholeTbl>
    <a:band1H>
      <a:tcTxStyle/>
      <a:tcStyle>
        <a:tcBdr/>
        <a:fill>
          <a:solidFill>
            <a:srgbClr val="CACB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BCD"/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</a:tcBdr>
        <a:fill>
          <a:solidFill>
            <a:srgbClr val="A9AAAE"/>
          </a:solidFill>
        </a:fill>
      </a:tcStyle>
    </a:lastCol>
    <a:firstCol>
      <a:tcTxStyle b="on" i="off"/>
      <a:tcStyle>
        <a:tcBdr>
          <a:right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</a:tcBdr>
        <a:fill>
          <a:solidFill>
            <a:srgbClr val="A9AAAE"/>
          </a:solidFill>
        </a:fill>
      </a:tcStyle>
    </a:firstCol>
    <a:lastRow>
      <a:tcTxStyle b="on" i="off"/>
      <a:tcStyle>
        <a:tcBdr>
          <a:top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A9AAAE"/>
          </a:solidFill>
        </a:fill>
      </a:tcStyle>
    </a:lastRow>
    <a:s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seCell>
    <a:s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swCell>
    <a:firstRow>
      <a:tcTxStyle b="on" i="off"/>
      <a:tcStyle>
        <a:tcBdr>
          <a:bottom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neCell>
    <a:n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5610"/>
  </p:normalViewPr>
  <p:slideViewPr>
    <p:cSldViewPr snapToGrid="0" snapToObjects="1">
      <p:cViewPr varScale="1">
        <p:scale>
          <a:sx n="53" d="100"/>
          <a:sy n="53" d="100"/>
        </p:scale>
        <p:origin x="16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578B9A-068E-4E4F-8900-6025E28F79D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69A7E115-E29D-094E-873C-4D578F81E8A0}">
      <dgm:prSet/>
      <dgm:spPr/>
      <dgm:t>
        <a:bodyPr/>
        <a:lstStyle/>
        <a:p>
          <a:r>
            <a:rPr lang="es-ES" b="0" i="0"/>
            <a:t>Ajuste de un modelo en statsmodels implica 3 pasos:</a:t>
          </a:r>
          <a:endParaRPr lang="es-CL"/>
        </a:p>
      </dgm:t>
    </dgm:pt>
    <dgm:pt modelId="{2E5590F6-D82F-B24E-917A-7DD4D1005870}" type="parTrans" cxnId="{FD69ECC6-32CA-4348-A8C5-CFE1FBC4D4EE}">
      <dgm:prSet/>
      <dgm:spPr/>
      <dgm:t>
        <a:bodyPr/>
        <a:lstStyle/>
        <a:p>
          <a:endParaRPr lang="es-ES"/>
        </a:p>
      </dgm:t>
    </dgm:pt>
    <dgm:pt modelId="{599B2EB3-851C-A14F-8097-CFE86D63018D}" type="sibTrans" cxnId="{FD69ECC6-32CA-4348-A8C5-CFE1FBC4D4EE}">
      <dgm:prSet/>
      <dgm:spPr/>
      <dgm:t>
        <a:bodyPr/>
        <a:lstStyle/>
        <a:p>
          <a:endParaRPr lang="es-ES"/>
        </a:p>
      </dgm:t>
    </dgm:pt>
    <dgm:pt modelId="{26140423-3D5F-C247-AE64-3D404AE46F58}">
      <dgm:prSet/>
      <dgm:spPr/>
      <dgm:t>
        <a:bodyPr/>
        <a:lstStyle/>
        <a:p>
          <a:r>
            <a:rPr lang="es-ES" b="0" i="0"/>
            <a:t>Usa la clase modelo para describir el modelo.</a:t>
          </a:r>
          <a:endParaRPr lang="es-CL"/>
        </a:p>
      </dgm:t>
    </dgm:pt>
    <dgm:pt modelId="{1E9C379B-45F0-6B4E-9F56-CE9480807F50}" type="parTrans" cxnId="{93442849-A838-4D4F-8ADD-BBDB30332E5E}">
      <dgm:prSet/>
      <dgm:spPr/>
      <dgm:t>
        <a:bodyPr/>
        <a:lstStyle/>
        <a:p>
          <a:endParaRPr lang="es-ES"/>
        </a:p>
      </dgm:t>
    </dgm:pt>
    <dgm:pt modelId="{000094D6-2879-0541-BD4F-E8F7BC9654EB}" type="sibTrans" cxnId="{93442849-A838-4D4F-8ADD-BBDB30332E5E}">
      <dgm:prSet/>
      <dgm:spPr/>
      <dgm:t>
        <a:bodyPr/>
        <a:lstStyle/>
        <a:p>
          <a:endParaRPr lang="es-ES"/>
        </a:p>
      </dgm:t>
    </dgm:pt>
    <dgm:pt modelId="{B12B419C-16A6-E04D-9680-B23599DA111B}">
      <dgm:prSet/>
      <dgm:spPr/>
      <dgm:t>
        <a:bodyPr/>
        <a:lstStyle/>
        <a:p>
          <a:r>
            <a:rPr lang="es-ES" b="0" i="0"/>
            <a:t>Ajustar el modelo utilizando un método de clase.</a:t>
          </a:r>
          <a:endParaRPr lang="es-CL"/>
        </a:p>
      </dgm:t>
    </dgm:pt>
    <dgm:pt modelId="{CEBACD27-17B2-264C-BCC7-31FB2CCDABAC}" type="parTrans" cxnId="{5C5C0C56-F0D7-4343-92F8-75277CFECA5E}">
      <dgm:prSet/>
      <dgm:spPr/>
      <dgm:t>
        <a:bodyPr/>
        <a:lstStyle/>
        <a:p>
          <a:endParaRPr lang="es-ES"/>
        </a:p>
      </dgm:t>
    </dgm:pt>
    <dgm:pt modelId="{1BD2FAAE-CD90-474D-B691-DDCB239CEA56}" type="sibTrans" cxnId="{5C5C0C56-F0D7-4343-92F8-75277CFECA5E}">
      <dgm:prSet/>
      <dgm:spPr/>
      <dgm:t>
        <a:bodyPr/>
        <a:lstStyle/>
        <a:p>
          <a:endParaRPr lang="es-ES"/>
        </a:p>
      </dgm:t>
    </dgm:pt>
    <dgm:pt modelId="{5F61772F-53A5-DB41-B265-0E60407C0FED}">
      <dgm:prSet/>
      <dgm:spPr/>
      <dgm:t>
        <a:bodyPr/>
        <a:lstStyle/>
        <a:p>
          <a:r>
            <a:rPr lang="es-ES" b="0" i="0"/>
            <a:t>Inspeccionar los resultados utilizando un método de resumen.</a:t>
          </a:r>
          <a:endParaRPr lang="es-CL"/>
        </a:p>
      </dgm:t>
    </dgm:pt>
    <dgm:pt modelId="{D3947489-46CE-544C-8F65-17C421728AB7}" type="parTrans" cxnId="{9DF5A7DA-2BFD-AB49-BB1B-71FC18D208DA}">
      <dgm:prSet/>
      <dgm:spPr/>
      <dgm:t>
        <a:bodyPr/>
        <a:lstStyle/>
        <a:p>
          <a:endParaRPr lang="es-ES"/>
        </a:p>
      </dgm:t>
    </dgm:pt>
    <dgm:pt modelId="{4DF38205-6A3B-7F48-B350-693541A07F2A}" type="sibTrans" cxnId="{9DF5A7DA-2BFD-AB49-BB1B-71FC18D208DA}">
      <dgm:prSet/>
      <dgm:spPr/>
      <dgm:t>
        <a:bodyPr/>
        <a:lstStyle/>
        <a:p>
          <a:endParaRPr lang="es-ES"/>
        </a:p>
      </dgm:t>
    </dgm:pt>
    <dgm:pt modelId="{DF4BC9DF-8AA5-AC46-8BCF-57CA153A06A6}" type="pres">
      <dgm:prSet presAssocID="{C6578B9A-068E-4E4F-8900-6025E28F79D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D360B810-73CE-AB46-969E-1DFF7B54748C}" type="pres">
      <dgm:prSet presAssocID="{69A7E115-E29D-094E-873C-4D578F81E8A0}" presName="composite" presStyleCnt="0"/>
      <dgm:spPr/>
    </dgm:pt>
    <dgm:pt modelId="{0E871EFA-FCE6-924C-B7B4-4CD0DFBCE1D3}" type="pres">
      <dgm:prSet presAssocID="{69A7E115-E29D-094E-873C-4D578F81E8A0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B7616EF-55D0-B442-AD90-29720AB3F7D7}" type="pres">
      <dgm:prSet presAssocID="{69A7E115-E29D-094E-873C-4D578F81E8A0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23F3DFA9-9ADC-F84D-9D92-3B2CEF0354E1}" type="presOf" srcId="{5F61772F-53A5-DB41-B265-0E60407C0FED}" destId="{8B7616EF-55D0-B442-AD90-29720AB3F7D7}" srcOrd="0" destOrd="2" presId="urn:microsoft.com/office/officeart/2005/8/layout/hList1"/>
    <dgm:cxn modelId="{BD913656-EF6A-CC45-B03F-82299621A0A0}" type="presOf" srcId="{69A7E115-E29D-094E-873C-4D578F81E8A0}" destId="{0E871EFA-FCE6-924C-B7B4-4CD0DFBCE1D3}" srcOrd="0" destOrd="0" presId="urn:microsoft.com/office/officeart/2005/8/layout/hList1"/>
    <dgm:cxn modelId="{FD69ECC6-32CA-4348-A8C5-CFE1FBC4D4EE}" srcId="{C6578B9A-068E-4E4F-8900-6025E28F79D2}" destId="{69A7E115-E29D-094E-873C-4D578F81E8A0}" srcOrd="0" destOrd="0" parTransId="{2E5590F6-D82F-B24E-917A-7DD4D1005870}" sibTransId="{599B2EB3-851C-A14F-8097-CFE86D63018D}"/>
    <dgm:cxn modelId="{9DF5A7DA-2BFD-AB49-BB1B-71FC18D208DA}" srcId="{69A7E115-E29D-094E-873C-4D578F81E8A0}" destId="{5F61772F-53A5-DB41-B265-0E60407C0FED}" srcOrd="2" destOrd="0" parTransId="{D3947489-46CE-544C-8F65-17C421728AB7}" sibTransId="{4DF38205-6A3B-7F48-B350-693541A07F2A}"/>
    <dgm:cxn modelId="{8EF314D5-4395-C74C-8A1C-D17F94288592}" type="presOf" srcId="{C6578B9A-068E-4E4F-8900-6025E28F79D2}" destId="{DF4BC9DF-8AA5-AC46-8BCF-57CA153A06A6}" srcOrd="0" destOrd="0" presId="urn:microsoft.com/office/officeart/2005/8/layout/hList1"/>
    <dgm:cxn modelId="{93442849-A838-4D4F-8ADD-BBDB30332E5E}" srcId="{69A7E115-E29D-094E-873C-4D578F81E8A0}" destId="{26140423-3D5F-C247-AE64-3D404AE46F58}" srcOrd="0" destOrd="0" parTransId="{1E9C379B-45F0-6B4E-9F56-CE9480807F50}" sibTransId="{000094D6-2879-0541-BD4F-E8F7BC9654EB}"/>
    <dgm:cxn modelId="{5C5C0C56-F0D7-4343-92F8-75277CFECA5E}" srcId="{69A7E115-E29D-094E-873C-4D578F81E8A0}" destId="{B12B419C-16A6-E04D-9680-B23599DA111B}" srcOrd="1" destOrd="0" parTransId="{CEBACD27-17B2-264C-BCC7-31FB2CCDABAC}" sibTransId="{1BD2FAAE-CD90-474D-B691-DDCB239CEA56}"/>
    <dgm:cxn modelId="{B3C910C7-F50D-F44B-A48D-587FB80FD6E3}" type="presOf" srcId="{26140423-3D5F-C247-AE64-3D404AE46F58}" destId="{8B7616EF-55D0-B442-AD90-29720AB3F7D7}" srcOrd="0" destOrd="0" presId="urn:microsoft.com/office/officeart/2005/8/layout/hList1"/>
    <dgm:cxn modelId="{A8D6F105-4EED-1E40-83F5-F31467DFC936}" type="presOf" srcId="{B12B419C-16A6-E04D-9680-B23599DA111B}" destId="{8B7616EF-55D0-B442-AD90-29720AB3F7D7}" srcOrd="0" destOrd="1" presId="urn:microsoft.com/office/officeart/2005/8/layout/hList1"/>
    <dgm:cxn modelId="{121C89D2-3B88-3A4D-839E-648382086F3F}" type="presParOf" srcId="{DF4BC9DF-8AA5-AC46-8BCF-57CA153A06A6}" destId="{D360B810-73CE-AB46-969E-1DFF7B54748C}" srcOrd="0" destOrd="0" presId="urn:microsoft.com/office/officeart/2005/8/layout/hList1"/>
    <dgm:cxn modelId="{91CA385D-1179-8347-82D3-0E6B543EF7BB}" type="presParOf" srcId="{D360B810-73CE-AB46-969E-1DFF7B54748C}" destId="{0E871EFA-FCE6-924C-B7B4-4CD0DFBCE1D3}" srcOrd="0" destOrd="0" presId="urn:microsoft.com/office/officeart/2005/8/layout/hList1"/>
    <dgm:cxn modelId="{CFC29460-733B-1D40-AC9F-FB34E528D8DF}" type="presParOf" srcId="{D360B810-73CE-AB46-969E-1DFF7B54748C}" destId="{8B7616EF-55D0-B442-AD90-29720AB3F7D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871EFA-FCE6-924C-B7B4-4CD0DFBCE1D3}">
      <dsp:nvSpPr>
        <dsp:cNvPr id="0" name=""/>
        <dsp:cNvSpPr/>
      </dsp:nvSpPr>
      <dsp:spPr>
        <a:xfrm>
          <a:off x="0" y="109654"/>
          <a:ext cx="8391474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b="0" i="0" kern="1200"/>
            <a:t>Ajuste de un modelo en statsmodels implica 3 pasos:</a:t>
          </a:r>
          <a:endParaRPr lang="es-CL" sz="2600" kern="1200"/>
        </a:p>
      </dsp:txBody>
      <dsp:txXfrm>
        <a:off x="0" y="109654"/>
        <a:ext cx="8391474" cy="748800"/>
      </dsp:txXfrm>
    </dsp:sp>
    <dsp:sp modelId="{8B7616EF-55D0-B442-AD90-29720AB3F7D7}">
      <dsp:nvSpPr>
        <dsp:cNvPr id="0" name=""/>
        <dsp:cNvSpPr/>
      </dsp:nvSpPr>
      <dsp:spPr>
        <a:xfrm>
          <a:off x="0" y="858454"/>
          <a:ext cx="8391474" cy="18556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600" b="0" i="0" kern="1200"/>
            <a:t>Usa la clase modelo para describir el modelo.</a:t>
          </a:r>
          <a:endParaRPr lang="es-CL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600" b="0" i="0" kern="1200"/>
            <a:t>Ajustar el modelo utilizando un método de clase.</a:t>
          </a:r>
          <a:endParaRPr lang="es-CL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600" b="0" i="0" kern="1200"/>
            <a:t>Inspeccionar los resultados utilizando un método de resumen.</a:t>
          </a:r>
          <a:endParaRPr lang="es-CL" sz="2600" kern="1200"/>
        </a:p>
      </dsp:txBody>
      <dsp:txXfrm>
        <a:off x="0" y="858454"/>
        <a:ext cx="8391474" cy="1855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7067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7253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9472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endParaRPr lang="es-CL" b="0" dirty="0">
              <a:effectLst/>
            </a:endParaRPr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589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8335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131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210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 debe revisar 2.2.2 </a:t>
            </a:r>
            <a:r>
              <a:rPr lang="es-ES" dirty="0" err="1"/>
              <a:t>Dataframe.PDF</a:t>
            </a:r>
            <a:endParaRPr dirty="0"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315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8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4800" b="1">
                <a:solidFill>
                  <a:srgbClr val="FFFFFF"/>
                </a:solidFill>
              </a:defRPr>
            </a:lvl2pPr>
            <a:lvl3pPr lvl="2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4800" b="1">
                <a:solidFill>
                  <a:srgbClr val="FFFFFF"/>
                </a:solidFill>
              </a:defRPr>
            </a:lvl3pPr>
            <a:lvl4pPr lvl="3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4800" b="1">
                <a:solidFill>
                  <a:srgbClr val="FFFFFF"/>
                </a:solidFill>
              </a:defRPr>
            </a:lvl4pPr>
            <a:lvl5pPr lvl="4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4800" b="1">
                <a:solidFill>
                  <a:srgbClr val="FFFFFF"/>
                </a:solidFill>
              </a:defRPr>
            </a:lvl5pPr>
            <a:lvl6pPr lvl="5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4800" b="1">
                <a:solidFill>
                  <a:srgbClr val="FFFFFF"/>
                </a:solidFill>
              </a:defRPr>
            </a:lvl6pPr>
            <a:lvl7pPr lvl="6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4800" b="1">
                <a:solidFill>
                  <a:srgbClr val="FFFFFF"/>
                </a:solidFill>
              </a:defRPr>
            </a:lvl7pPr>
            <a:lvl8pPr lvl="7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4800" b="1">
                <a:solidFill>
                  <a:srgbClr val="FFFFFF"/>
                </a:solidFill>
              </a:defRPr>
            </a:lvl8pPr>
            <a:lvl9pPr lvl="8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>
            <a:spLocks noGrp="1"/>
          </p:cNvSpPr>
          <p:nvPr>
            <p:ph type="body" idx="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pic>
        <p:nvPicPr>
          <p:cNvPr id="19" name="Google Shape;1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0"/>
          <p:cNvSpPr txBox="1">
            <a:spLocks noGrp="1"/>
          </p:cNvSpPr>
          <p:nvPr>
            <p:ph type="body" idx="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0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0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0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" name="Google Shape;24;p30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32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36" name="Google Shape;36;p32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" name="Google Shape;37;p32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38" name="Google Shape;38;p32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>
  <p:cSld name="Título y objetos 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" name="Google Shape;41;p33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3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3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3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46" name="Google Shape;46;p33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pexels.com/pt-br/foto/caderno-computador-portatil-digitando-escrevendo-298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andas.pydata.org/pandas-docs/stable/reference/api/pandas.DataFrame.html" TargetMode="External"/><Relationship Id="rId4" Type="http://schemas.openxmlformats.org/officeDocument/2006/relationships/hyperlink" Target="https://pandas.pydata.org/docs/reference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5400" dirty="0"/>
              <a:t>PYTHON Y MODELOS ESTADÍSTICOS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 dirty="0"/>
              <a:t>PRIMEROS PASOS</a:t>
            </a:r>
            <a:endParaRPr dirty="0"/>
          </a:p>
        </p:txBody>
      </p:sp>
      <p:pic>
        <p:nvPicPr>
          <p:cNvPr id="1026" name="Picture 2" descr="Revisión de código - Iconos gratis de computadora">
            <a:extLst>
              <a:ext uri="{FF2B5EF4-FFF2-40B4-BE49-F238E27FC236}">
                <a16:creationId xmlns:a16="http://schemas.microsoft.com/office/drawing/2014/main" id="{EC78D130-8F77-0842-832E-F9DBB1B54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50" y="1787501"/>
            <a:ext cx="2051497" cy="20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9;p5">
            <a:extLst>
              <a:ext uri="{FF2B5EF4-FFF2-40B4-BE49-F238E27FC236}">
                <a16:creationId xmlns:a16="http://schemas.microsoft.com/office/drawing/2014/main" id="{58344681-352D-1B4D-9440-F72BB4E19615}"/>
              </a:ext>
            </a:extLst>
          </p:cNvPr>
          <p:cNvSpPr/>
          <p:nvPr/>
        </p:nvSpPr>
        <p:spPr>
          <a:xfrm>
            <a:off x="2760620" y="1533119"/>
            <a:ext cx="5900570" cy="222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Wingdings" pitchFamily="2" charset="2"/>
              <a:buChar char="Ø"/>
            </a:pPr>
            <a:r>
              <a:rPr lang="es-E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Revisar </a:t>
            </a:r>
            <a:r>
              <a:rPr lang="es-ES" sz="2800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statsmodels.pdf</a:t>
            </a:r>
            <a:r>
              <a:rPr lang="es-E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hasta el paso 1.</a:t>
            </a:r>
          </a:p>
          <a:p>
            <a:pPr marL="5080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Wingdings" pitchFamily="2" charset="2"/>
              <a:buChar char="Ø"/>
            </a:pPr>
            <a:r>
              <a:rPr lang="es-ES" sz="28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Comente resultados</a:t>
            </a:r>
            <a:endParaRPr sz="28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8645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 dirty="0"/>
              <a:t>AJUSTE Y REDUCCIÓN DEL MODELO</a:t>
            </a:r>
            <a:endParaRPr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60517EA9-8701-1F48-A43E-C116389D22BB}"/>
              </a:ext>
            </a:extLst>
          </p:cNvPr>
          <p:cNvGraphicFramePr/>
          <p:nvPr/>
        </p:nvGraphicFramePr>
        <p:xfrm>
          <a:off x="286361" y="1568977"/>
          <a:ext cx="8391474" cy="2823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3296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 dirty="0"/>
              <a:t>CONTINUANDO …</a:t>
            </a:r>
            <a:endParaRPr dirty="0"/>
          </a:p>
        </p:txBody>
      </p:sp>
      <p:pic>
        <p:nvPicPr>
          <p:cNvPr id="1026" name="Picture 2" descr="Revisión de código - Iconos gratis de computadora">
            <a:extLst>
              <a:ext uri="{FF2B5EF4-FFF2-40B4-BE49-F238E27FC236}">
                <a16:creationId xmlns:a16="http://schemas.microsoft.com/office/drawing/2014/main" id="{EC78D130-8F77-0842-832E-F9DBB1B54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50" y="1787501"/>
            <a:ext cx="2051497" cy="20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9;p5">
            <a:extLst>
              <a:ext uri="{FF2B5EF4-FFF2-40B4-BE49-F238E27FC236}">
                <a16:creationId xmlns:a16="http://schemas.microsoft.com/office/drawing/2014/main" id="{58344681-352D-1B4D-9440-F72BB4E19615}"/>
              </a:ext>
            </a:extLst>
          </p:cNvPr>
          <p:cNvSpPr/>
          <p:nvPr/>
        </p:nvSpPr>
        <p:spPr>
          <a:xfrm>
            <a:off x="2760620" y="1533119"/>
            <a:ext cx="5900570" cy="222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Wingdings" pitchFamily="2" charset="2"/>
              <a:buChar char="Ø"/>
            </a:pPr>
            <a:r>
              <a:rPr lang="es-E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Revisar PASO 2 de </a:t>
            </a:r>
            <a:r>
              <a:rPr lang="es-ES" sz="2800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statsmodels.pdf</a:t>
            </a:r>
            <a:r>
              <a:rPr lang="es-E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5080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Wingdings" pitchFamily="2" charset="2"/>
              <a:buChar char="Ø"/>
            </a:pPr>
            <a:r>
              <a:rPr lang="es-ES" sz="28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Comente resultados</a:t>
            </a:r>
            <a:endParaRPr sz="28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89;p5">
            <a:extLst>
              <a:ext uri="{FF2B5EF4-FFF2-40B4-BE49-F238E27FC236}">
                <a16:creationId xmlns:a16="http://schemas.microsoft.com/office/drawing/2014/main" id="{E4C2B836-C7E0-7342-BA0B-4CCB1399E942}"/>
              </a:ext>
            </a:extLst>
          </p:cNvPr>
          <p:cNvSpPr/>
          <p:nvPr/>
        </p:nvSpPr>
        <p:spPr>
          <a:xfrm>
            <a:off x="2789447" y="3704636"/>
            <a:ext cx="5900570" cy="222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Wingdings" pitchFamily="2" charset="2"/>
              <a:buChar char="Ø"/>
            </a:pPr>
            <a:r>
              <a:rPr lang="es-E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Revisar PASO 3 de </a:t>
            </a:r>
            <a:r>
              <a:rPr lang="es-ES" sz="2800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statsmodels.pdf</a:t>
            </a:r>
            <a:r>
              <a:rPr lang="es-E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5080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Wingdings" pitchFamily="2" charset="2"/>
              <a:buChar char="Ø"/>
            </a:pPr>
            <a:r>
              <a:rPr lang="es-ES" sz="28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Comente resultados</a:t>
            </a:r>
            <a:endParaRPr sz="28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6747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xfrm>
            <a:off x="1584405" y="230655"/>
            <a:ext cx="4493666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 dirty="0"/>
              <a:t>SINTESIS …</a:t>
            </a:r>
            <a:endParaRPr dirty="0"/>
          </a:p>
        </p:txBody>
      </p:sp>
      <p:pic>
        <p:nvPicPr>
          <p:cNvPr id="4" name="Imagen 3" descr="Teclado y ratón de computadora junto a laptop en la mano&#10;&#10;Descripción generada automáticamente">
            <a:extLst>
              <a:ext uri="{FF2B5EF4-FFF2-40B4-BE49-F238E27FC236}">
                <a16:creationId xmlns:a16="http://schemas.microsoft.com/office/drawing/2014/main" id="{8328D248-608C-6641-9430-8DC0C6AC9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1129553" y="1667435"/>
            <a:ext cx="6013472" cy="398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04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" descr="Imagen que contiene libro, estante, cuarto, biblioteca&#10;&#10;Descripción generada automáticamente"/>
          <p:cNvPicPr preferRelativeResize="0"/>
          <p:nvPr/>
        </p:nvPicPr>
        <p:blipFill rotWithShape="1">
          <a:blip r:embed="rId3">
            <a:alphaModFix amt="29000"/>
          </a:blip>
          <a:srcRect l="5510" r="5510"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"/>
          <p:cNvSpPr txBox="1"/>
          <p:nvPr/>
        </p:nvSpPr>
        <p:spPr>
          <a:xfrm>
            <a:off x="602900" y="2327775"/>
            <a:ext cx="7943100" cy="14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8500"/>
            </a:pPr>
            <a:r>
              <a:rPr lang="en-US" sz="8500" b="1" dirty="0">
                <a:solidFill>
                  <a:srgbClr val="DE307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MDY7101</a:t>
            </a:r>
            <a:r>
              <a:rPr lang="en-US" sz="8500" b="1" i="0" u="none" strike="noStrike" cap="none" dirty="0" smtClean="0">
                <a:solidFill>
                  <a:srgbClr val="DE307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endParaRPr sz="8500" b="0" i="0" u="none" strike="noStrike" cap="none" dirty="0">
              <a:solidFill>
                <a:srgbClr val="DE307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81" name="Google Shape;181;p2"/>
          <p:cNvSpPr txBox="1"/>
          <p:nvPr/>
        </p:nvSpPr>
        <p:spPr>
          <a:xfrm>
            <a:off x="602900" y="3862775"/>
            <a:ext cx="79382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Nombre del profesor</a:t>
            </a:r>
            <a:endParaRPr sz="3600" b="0" i="0" u="none" strike="noStrike" cap="non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82" name="Google Shape;182;p2"/>
          <p:cNvSpPr txBox="1"/>
          <p:nvPr/>
        </p:nvSpPr>
        <p:spPr>
          <a:xfrm>
            <a:off x="602899" y="4420425"/>
            <a:ext cx="7938199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correo@profesor.duoc.cl</a:t>
            </a:r>
            <a:endParaRPr sz="3000" b="0" i="0" u="none" strike="noStrike" cap="non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"/>
          <p:cNvSpPr txBox="1">
            <a:spLocks noGrp="1"/>
          </p:cNvSpPr>
          <p:nvPr>
            <p:ph type="body" idx="1"/>
          </p:nvPr>
        </p:nvSpPr>
        <p:spPr>
          <a:xfrm>
            <a:off x="285751" y="2634922"/>
            <a:ext cx="8297862" cy="227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_tradnl" sz="2800" dirty="0"/>
              <a:t>Conocer las funciones de Python para Modelos estadísticos</a:t>
            </a:r>
          </a:p>
        </p:txBody>
      </p:sp>
      <p:sp>
        <p:nvSpPr>
          <p:cNvPr id="188" name="Google Shape;188;p3"/>
          <p:cNvSpPr txBox="1">
            <a:spLocks noGrp="1"/>
          </p:cNvSpPr>
          <p:nvPr>
            <p:ph type="body" idx="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/>
          <a:p>
            <a:pPr marL="508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OBJETIVO DE LA CLASE</a:t>
            </a:r>
            <a:endParaRPr dirty="0"/>
          </a:p>
        </p:txBody>
      </p:sp>
      <p:sp>
        <p:nvSpPr>
          <p:cNvPr id="190" name="Google Shape;190;p3"/>
          <p:cNvSpPr txBox="1">
            <a:spLocks noGrp="1"/>
          </p:cNvSpPr>
          <p:nvPr>
            <p:ph type="sldNum" idx="4294967295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"/>
          <p:cNvSpPr txBox="1">
            <a:spLocks noGrp="1"/>
          </p:cNvSpPr>
          <p:nvPr>
            <p:ph type="body" idx="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s-ES_tradnl" sz="2800" dirty="0"/>
              <a:t>Características del lenguaje Python.</a:t>
            </a:r>
          </a:p>
          <a:p>
            <a:pPr marL="5080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s-ES_tradnl" sz="2800" dirty="0"/>
              <a:t>Ejemplos de uso de Python.</a:t>
            </a:r>
          </a:p>
          <a:p>
            <a:pPr marL="5080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s-ES_tradnl" sz="2800" dirty="0"/>
              <a:t>Editor y sus funciones.</a:t>
            </a:r>
          </a:p>
          <a:p>
            <a:pPr marL="5080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s-ES_tradnl" sz="2800" dirty="0"/>
              <a:t>Funciones relativas a los datos.</a:t>
            </a:r>
          </a:p>
        </p:txBody>
      </p:sp>
      <p:sp>
        <p:nvSpPr>
          <p:cNvPr id="188" name="Google Shape;188;p3"/>
          <p:cNvSpPr txBox="1">
            <a:spLocks noGrp="1"/>
          </p:cNvSpPr>
          <p:nvPr>
            <p:ph type="body" idx="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/>
          <a:p>
            <a:pPr marL="508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QUÉ VAMOS A REVISAR</a:t>
            </a:r>
            <a:endParaRPr dirty="0"/>
          </a:p>
        </p:txBody>
      </p:sp>
      <p:sp>
        <p:nvSpPr>
          <p:cNvPr id="190" name="Google Shape;190;p3"/>
          <p:cNvSpPr txBox="1">
            <a:spLocks noGrp="1"/>
          </p:cNvSpPr>
          <p:nvPr>
            <p:ph type="sldNum" idx="4294967295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2681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ESTADÍSTICAS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 dirty="0"/>
              <a:t>CONSIDERACIONES</a:t>
            </a:r>
            <a:endParaRPr dirty="0"/>
          </a:p>
        </p:txBody>
      </p:sp>
      <p:sp>
        <p:nvSpPr>
          <p:cNvPr id="6" name="Google Shape;176;p3">
            <a:extLst>
              <a:ext uri="{FF2B5EF4-FFF2-40B4-BE49-F238E27FC236}">
                <a16:creationId xmlns:a16="http://schemas.microsoft.com/office/drawing/2014/main" id="{AD285DF0-BFE8-724F-9631-E3AEAFCF2100}"/>
              </a:ext>
            </a:extLst>
          </p:cNvPr>
          <p:cNvSpPr/>
          <p:nvPr/>
        </p:nvSpPr>
        <p:spPr>
          <a:xfrm>
            <a:off x="653524" y="1607579"/>
            <a:ext cx="8049600" cy="3269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s-ES" sz="2800" b="0" i="1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La estadística es una rama de las matemáticas que se ocupa de la recopilación de datos, organización, análisis, interpretación y presentación.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s-ES" sz="28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Al aplicar estadísticas a, por ejemplo, un problema científico, industrial o social. Es convencional comenzar con un proceso de modelo estadístico a estudiar.</a:t>
            </a:r>
            <a:endParaRPr sz="2800" b="0" i="1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STATMODELS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9778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 dirty="0"/>
              <a:t>QUÉ ES STATMODELS</a:t>
            </a:r>
            <a:endParaRPr dirty="0"/>
          </a:p>
        </p:txBody>
      </p:sp>
      <p:sp>
        <p:nvSpPr>
          <p:cNvPr id="6" name="Google Shape;189;p5">
            <a:extLst>
              <a:ext uri="{FF2B5EF4-FFF2-40B4-BE49-F238E27FC236}">
                <a16:creationId xmlns:a16="http://schemas.microsoft.com/office/drawing/2014/main" id="{DA65D546-797F-F649-BAE4-110C2F705E86}"/>
              </a:ext>
            </a:extLst>
          </p:cNvPr>
          <p:cNvSpPr/>
          <p:nvPr/>
        </p:nvSpPr>
        <p:spPr>
          <a:xfrm>
            <a:off x="511900" y="1205799"/>
            <a:ext cx="6246088" cy="4923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Wingdings" pitchFamily="2" charset="2"/>
              <a:buChar char="Ø"/>
            </a:pPr>
            <a:r>
              <a:rPr lang="es-ES" sz="28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Proporciona funciones para la estimación de muchos modelos estadísticos diferentes, así como para realizar pruebas estadísticas y exploración de datos estadísticos.</a:t>
            </a:r>
            <a:endParaRPr sz="28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190;p5">
            <a:extLst>
              <a:ext uri="{FF2B5EF4-FFF2-40B4-BE49-F238E27FC236}">
                <a16:creationId xmlns:a16="http://schemas.microsoft.com/office/drawing/2014/main" id="{ABCAC866-13BE-B54E-AFD1-DD8A38B91B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661" r="14268" b="3553"/>
          <a:stretch/>
        </p:blipFill>
        <p:spPr>
          <a:xfrm>
            <a:off x="7134506" y="2062162"/>
            <a:ext cx="1757362" cy="1809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133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xfrm>
            <a:off x="1544417" y="230654"/>
            <a:ext cx="451159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 dirty="0"/>
              <a:t>CONOCIMIENTOS PREVIOS</a:t>
            </a:r>
            <a:endParaRPr dirty="0"/>
          </a:p>
        </p:txBody>
      </p:sp>
      <p:pic>
        <p:nvPicPr>
          <p:cNvPr id="1026" name="Picture 2" descr="Revisión de código - Iconos gratis de computadora">
            <a:extLst>
              <a:ext uri="{FF2B5EF4-FFF2-40B4-BE49-F238E27FC236}">
                <a16:creationId xmlns:a16="http://schemas.microsoft.com/office/drawing/2014/main" id="{EC78D130-8F77-0842-832E-F9DBB1B54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10" y="1583113"/>
            <a:ext cx="2123214" cy="212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89;p5">
            <a:extLst>
              <a:ext uri="{FF2B5EF4-FFF2-40B4-BE49-F238E27FC236}">
                <a16:creationId xmlns:a16="http://schemas.microsoft.com/office/drawing/2014/main" id="{6F2B7C02-869A-F544-9C64-F9F21B3DC54E}"/>
              </a:ext>
            </a:extLst>
          </p:cNvPr>
          <p:cNvSpPr/>
          <p:nvPr/>
        </p:nvSpPr>
        <p:spPr>
          <a:xfrm>
            <a:off x="2760620" y="1533119"/>
            <a:ext cx="5900570" cy="222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Wingdings" pitchFamily="2" charset="2"/>
              <a:buChar char="Ø"/>
            </a:pPr>
            <a:r>
              <a:rPr lang="es-E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Uso de pandas (</a:t>
            </a:r>
            <a:r>
              <a:rPr lang="es-E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documentación</a:t>
            </a:r>
            <a:r>
              <a:rPr lang="es-E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5080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Wingdings" pitchFamily="2" charset="2"/>
              <a:buChar char="Ø"/>
            </a:pPr>
            <a:r>
              <a:rPr lang="es-ES" sz="28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Uso de </a:t>
            </a:r>
            <a:r>
              <a:rPr lang="es-ES" sz="2800" b="0" i="0" u="none" strike="noStrike" cap="none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datafram</a:t>
            </a:r>
            <a:r>
              <a:rPr lang="es-ES" sz="2800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-E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s-E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documentación</a:t>
            </a:r>
            <a:r>
              <a:rPr lang="es-ES" sz="28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54089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223</Words>
  <Application>Microsoft Office PowerPoint</Application>
  <PresentationFormat>Presentación en pantalla (4:3)</PresentationFormat>
  <Paragraphs>38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Calibri</vt:lpstr>
      <vt:lpstr>Wingdings</vt:lpstr>
      <vt:lpstr>Roboto Mono</vt:lpstr>
      <vt:lpstr>Arial</vt:lpstr>
      <vt:lpstr>Roboto Condensed</vt:lpstr>
      <vt:lpstr>Franklin Gothic</vt:lpstr>
      <vt:lpstr>Bebas Neue</vt:lpstr>
      <vt:lpstr>Tema de Office</vt:lpstr>
      <vt:lpstr>PYTHON Y MODELOS ESTADÍSTICOS</vt:lpstr>
      <vt:lpstr>Presentación de PowerPoint</vt:lpstr>
      <vt:lpstr>Presentación de PowerPoint</vt:lpstr>
      <vt:lpstr>Presentación de PowerPoint</vt:lpstr>
      <vt:lpstr>ESTADÍSTICAS</vt:lpstr>
      <vt:lpstr>CONSIDERACIONES</vt:lpstr>
      <vt:lpstr>STATMODELS</vt:lpstr>
      <vt:lpstr>QUÉ ES STATMODELS</vt:lpstr>
      <vt:lpstr>CONOCIMIENTOS PREVIOS</vt:lpstr>
      <vt:lpstr>PRIMEROS PASOS</vt:lpstr>
      <vt:lpstr>AJUSTE Y REDUCCIÓN DEL MODELO</vt:lpstr>
      <vt:lpstr>CONTINUANDO …</vt:lpstr>
      <vt:lpstr>SINTESIS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MINERÍA DE DATOS</dc:title>
  <dc:creator>Escuela Informatica</dc:creator>
  <cp:lastModifiedBy>Maria Cristina Plaza M.</cp:lastModifiedBy>
  <cp:revision>90</cp:revision>
  <dcterms:modified xsi:type="dcterms:W3CDTF">2021-02-02T19:51:10Z</dcterms:modified>
</cp:coreProperties>
</file>